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99"/>
    <a:srgbClr val="C00000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96" autoAdjust="0"/>
  </p:normalViewPr>
  <p:slideViewPr>
    <p:cSldViewPr>
      <p:cViewPr varScale="1">
        <p:scale>
          <a:sx n="146" d="100"/>
          <a:sy n="146" d="100"/>
        </p:scale>
        <p:origin x="594" y="38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41127445002865E-2"/>
          <c:y val="2.3022603929042582E-2"/>
          <c:w val="0.88234160699149866"/>
          <c:h val="0.8032342409237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Aktuelle Lage</c:v>
                </c:pt>
              </c:strCache>
            </c:strRef>
          </c:tx>
          <c:spPr>
            <a:ln w="31750">
              <a:solidFill>
                <a:srgbClr val="C00000"/>
              </a:solidFill>
              <a:prstDash val="solid"/>
            </a:ln>
            <a:effectLst/>
          </c:spPr>
          <c:marker>
            <c:symbol val="none"/>
          </c:marker>
          <c:cat>
            <c:numRef>
              <c:f>Sheet1!$A$230:$A$409</c:f>
              <c:numCache>
                <c:formatCode>m/d/yyyy</c:formatCode>
                <c:ptCount val="180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</c:numCache>
            </c:numRef>
          </c:cat>
          <c:val>
            <c:numRef>
              <c:f>Sheet1!$B$230:$B$409</c:f>
              <c:numCache>
                <c:formatCode>0.0</c:formatCode>
                <c:ptCount val="180"/>
                <c:pt idx="0">
                  <c:v>-25.189209999999999</c:v>
                </c:pt>
                <c:pt idx="1">
                  <c:v>-24.065280000000001</c:v>
                </c:pt>
                <c:pt idx="2">
                  <c:v>-17.377130000000001</c:v>
                </c:pt>
                <c:pt idx="3">
                  <c:v>-2.8949400000000001</c:v>
                </c:pt>
                <c:pt idx="4">
                  <c:v>3.97777</c:v>
                </c:pt>
                <c:pt idx="5">
                  <c:v>11.86327</c:v>
                </c:pt>
                <c:pt idx="6">
                  <c:v>23.304449999999999</c:v>
                </c:pt>
                <c:pt idx="7">
                  <c:v>23.805430000000001</c:v>
                </c:pt>
                <c:pt idx="8">
                  <c:v>26.561250000000001</c:v>
                </c:pt>
                <c:pt idx="9">
                  <c:v>37.16648</c:v>
                </c:pt>
                <c:pt idx="10">
                  <c:v>33.607259999999997</c:v>
                </c:pt>
                <c:pt idx="11">
                  <c:v>38.6235</c:v>
                </c:pt>
                <c:pt idx="12">
                  <c:v>41.070810000000002</c:v>
                </c:pt>
                <c:pt idx="13">
                  <c:v>39.920969999999997</c:v>
                </c:pt>
                <c:pt idx="14">
                  <c:v>43.3292</c:v>
                </c:pt>
                <c:pt idx="15">
                  <c:v>46.16666</c:v>
                </c:pt>
                <c:pt idx="16">
                  <c:v>46.852339999999998</c:v>
                </c:pt>
                <c:pt idx="17">
                  <c:v>45.693510000000003</c:v>
                </c:pt>
                <c:pt idx="18">
                  <c:v>42.760739999999998</c:v>
                </c:pt>
                <c:pt idx="19">
                  <c:v>37.789819999999999</c:v>
                </c:pt>
                <c:pt idx="20">
                  <c:v>41.917279999999998</c:v>
                </c:pt>
                <c:pt idx="21">
                  <c:v>36.361339999999998</c:v>
                </c:pt>
                <c:pt idx="22">
                  <c:v>35.421430000000001</c:v>
                </c:pt>
                <c:pt idx="23">
                  <c:v>35.326039999999999</c:v>
                </c:pt>
                <c:pt idx="24">
                  <c:v>37.217759999999998</c:v>
                </c:pt>
                <c:pt idx="25">
                  <c:v>35.099690000000002</c:v>
                </c:pt>
                <c:pt idx="26">
                  <c:v>31.89198</c:v>
                </c:pt>
                <c:pt idx="27">
                  <c:v>27.971139999999998</c:v>
                </c:pt>
                <c:pt idx="28">
                  <c:v>23.23761</c:v>
                </c:pt>
                <c:pt idx="29">
                  <c:v>24.03548</c:v>
                </c:pt>
                <c:pt idx="30">
                  <c:v>19.228200000000001</c:v>
                </c:pt>
                <c:pt idx="31">
                  <c:v>17.056799999999999</c:v>
                </c:pt>
                <c:pt idx="32">
                  <c:v>14.095940000000001</c:v>
                </c:pt>
                <c:pt idx="33">
                  <c:v>9.5057899999999993</c:v>
                </c:pt>
                <c:pt idx="34">
                  <c:v>12.98733</c:v>
                </c:pt>
                <c:pt idx="35">
                  <c:v>13.05433</c:v>
                </c:pt>
                <c:pt idx="36">
                  <c:v>10.57649</c:v>
                </c:pt>
                <c:pt idx="37">
                  <c:v>11.231730000000001</c:v>
                </c:pt>
                <c:pt idx="38">
                  <c:v>8.5428700000000006</c:v>
                </c:pt>
                <c:pt idx="39">
                  <c:v>5.1085399999999996</c:v>
                </c:pt>
                <c:pt idx="40">
                  <c:v>7.6257099999999998</c:v>
                </c:pt>
                <c:pt idx="41">
                  <c:v>7.5165100000000002</c:v>
                </c:pt>
                <c:pt idx="42">
                  <c:v>11.66671</c:v>
                </c:pt>
                <c:pt idx="43">
                  <c:v>16.011089999999999</c:v>
                </c:pt>
                <c:pt idx="44">
                  <c:v>15.13429</c:v>
                </c:pt>
                <c:pt idx="45">
                  <c:v>20.15306</c:v>
                </c:pt>
                <c:pt idx="46">
                  <c:v>23.385909999999999</c:v>
                </c:pt>
                <c:pt idx="47">
                  <c:v>22.397659999999998</c:v>
                </c:pt>
                <c:pt idx="48">
                  <c:v>23.229790000000001</c:v>
                </c:pt>
                <c:pt idx="49">
                  <c:v>31.78585</c:v>
                </c:pt>
                <c:pt idx="50">
                  <c:v>36.717779999999998</c:v>
                </c:pt>
                <c:pt idx="51">
                  <c:v>36.449330000000003</c:v>
                </c:pt>
                <c:pt idx="52">
                  <c:v>33.270240000000001</c:v>
                </c:pt>
                <c:pt idx="53">
                  <c:v>31.12846</c:v>
                </c:pt>
                <c:pt idx="54">
                  <c:v>27.871379999999998</c:v>
                </c:pt>
                <c:pt idx="55">
                  <c:v>27.76389</c:v>
                </c:pt>
                <c:pt idx="56">
                  <c:v>29.27487</c:v>
                </c:pt>
                <c:pt idx="57">
                  <c:v>25.14002</c:v>
                </c:pt>
                <c:pt idx="58">
                  <c:v>23.381830000000001</c:v>
                </c:pt>
                <c:pt idx="59">
                  <c:v>22.512229999999999</c:v>
                </c:pt>
                <c:pt idx="60">
                  <c:v>21.0534</c:v>
                </c:pt>
                <c:pt idx="61">
                  <c:v>18.43468</c:v>
                </c:pt>
                <c:pt idx="62">
                  <c:v>20.251989999999999</c:v>
                </c:pt>
                <c:pt idx="63">
                  <c:v>22.189589999999999</c:v>
                </c:pt>
                <c:pt idx="64">
                  <c:v>23.287310000000002</c:v>
                </c:pt>
                <c:pt idx="65">
                  <c:v>20.614429999999999</c:v>
                </c:pt>
                <c:pt idx="66">
                  <c:v>23.181249999999999</c:v>
                </c:pt>
                <c:pt idx="67">
                  <c:v>28.585889999999999</c:v>
                </c:pt>
                <c:pt idx="68">
                  <c:v>21.174990000000001</c:v>
                </c:pt>
                <c:pt idx="69">
                  <c:v>20.65164</c:v>
                </c:pt>
                <c:pt idx="70">
                  <c:v>21.463950000000001</c:v>
                </c:pt>
                <c:pt idx="71">
                  <c:v>19.950610000000001</c:v>
                </c:pt>
                <c:pt idx="72">
                  <c:v>17.688110000000002</c:v>
                </c:pt>
                <c:pt idx="73">
                  <c:v>17.28707</c:v>
                </c:pt>
                <c:pt idx="74">
                  <c:v>18.318580000000001</c:v>
                </c:pt>
                <c:pt idx="75">
                  <c:v>17.25835</c:v>
                </c:pt>
                <c:pt idx="76">
                  <c:v>20.300979999999999</c:v>
                </c:pt>
                <c:pt idx="77">
                  <c:v>23.8992</c:v>
                </c:pt>
                <c:pt idx="78">
                  <c:v>23.789380000000001</c:v>
                </c:pt>
                <c:pt idx="79">
                  <c:v>16.416920000000001</c:v>
                </c:pt>
                <c:pt idx="80">
                  <c:v>24.257719999999999</c:v>
                </c:pt>
                <c:pt idx="81">
                  <c:v>28.33671</c:v>
                </c:pt>
                <c:pt idx="82">
                  <c:v>25.36863</c:v>
                </c:pt>
                <c:pt idx="83">
                  <c:v>28.02478</c:v>
                </c:pt>
                <c:pt idx="84">
                  <c:v>31.818930000000002</c:v>
                </c:pt>
                <c:pt idx="85">
                  <c:v>34.661580000000001</c:v>
                </c:pt>
                <c:pt idx="86">
                  <c:v>37.356259999999999</c:v>
                </c:pt>
                <c:pt idx="87">
                  <c:v>41.884129999999999</c:v>
                </c:pt>
                <c:pt idx="88">
                  <c:v>39.638890000000004</c:v>
                </c:pt>
                <c:pt idx="89">
                  <c:v>44.054099999999998</c:v>
                </c:pt>
                <c:pt idx="90">
                  <c:v>45.8386</c:v>
                </c:pt>
                <c:pt idx="91">
                  <c:v>46.254350000000002</c:v>
                </c:pt>
                <c:pt idx="92">
                  <c:v>47.504280000000001</c:v>
                </c:pt>
                <c:pt idx="93">
                  <c:v>49.815170000000002</c:v>
                </c:pt>
                <c:pt idx="94">
                  <c:v>51.334409999999998</c:v>
                </c:pt>
                <c:pt idx="95">
                  <c:v>50.781570000000002</c:v>
                </c:pt>
                <c:pt idx="96">
                  <c:v>51.916260000000001</c:v>
                </c:pt>
                <c:pt idx="97">
                  <c:v>53.082830000000001</c:v>
                </c:pt>
                <c:pt idx="98">
                  <c:v>52.569000000000003</c:v>
                </c:pt>
                <c:pt idx="99">
                  <c:v>50.354419999999998</c:v>
                </c:pt>
                <c:pt idx="100">
                  <c:v>50.90849</c:v>
                </c:pt>
                <c:pt idx="101">
                  <c:v>50.12791</c:v>
                </c:pt>
                <c:pt idx="102">
                  <c:v>51.573999999999998</c:v>
                </c:pt>
                <c:pt idx="103">
                  <c:v>49.79439</c:v>
                </c:pt>
                <c:pt idx="104">
                  <c:v>51.147689999999997</c:v>
                </c:pt>
                <c:pt idx="105">
                  <c:v>45.540349999999997</c:v>
                </c:pt>
                <c:pt idx="106">
                  <c:v>41.381909999999998</c:v>
                </c:pt>
                <c:pt idx="107">
                  <c:v>39.09178</c:v>
                </c:pt>
                <c:pt idx="108">
                  <c:v>32.203670000000002</c:v>
                </c:pt>
                <c:pt idx="109">
                  <c:v>27.275729999999999</c:v>
                </c:pt>
                <c:pt idx="110">
                  <c:v>21.576329999999999</c:v>
                </c:pt>
                <c:pt idx="111">
                  <c:v>18.64452</c:v>
                </c:pt>
                <c:pt idx="112">
                  <c:v>17.21368</c:v>
                </c:pt>
                <c:pt idx="113">
                  <c:v>11.996180000000001</c:v>
                </c:pt>
                <c:pt idx="114">
                  <c:v>2.7802099999999998</c:v>
                </c:pt>
                <c:pt idx="115">
                  <c:v>3.1048900000000001</c:v>
                </c:pt>
                <c:pt idx="116">
                  <c:v>-3.4169100000000001</c:v>
                </c:pt>
                <c:pt idx="117">
                  <c:v>-8.4256600000000006</c:v>
                </c:pt>
                <c:pt idx="118">
                  <c:v>-7.9719300000000004</c:v>
                </c:pt>
                <c:pt idx="119">
                  <c:v>-12.19692</c:v>
                </c:pt>
                <c:pt idx="120">
                  <c:v>-14.04081</c:v>
                </c:pt>
                <c:pt idx="121">
                  <c:v>-7.1015199999999998</c:v>
                </c:pt>
                <c:pt idx="122">
                  <c:v>-7.4084199999999996</c:v>
                </c:pt>
                <c:pt idx="123">
                  <c:v>-38.675759999999997</c:v>
                </c:pt>
                <c:pt idx="124">
                  <c:v>-48.828690000000002</c:v>
                </c:pt>
                <c:pt idx="125">
                  <c:v>-54.572809999999997</c:v>
                </c:pt>
                <c:pt idx="126">
                  <c:v>-43.828229999999998</c:v>
                </c:pt>
                <c:pt idx="127">
                  <c:v>-31.639399999999998</c:v>
                </c:pt>
                <c:pt idx="128">
                  <c:v>-23.926939999999998</c:v>
                </c:pt>
                <c:pt idx="129">
                  <c:v>-7.8527500000000003</c:v>
                </c:pt>
                <c:pt idx="130">
                  <c:v>3.6118100000000002</c:v>
                </c:pt>
                <c:pt idx="131">
                  <c:v>5.3295500000000002</c:v>
                </c:pt>
                <c:pt idx="132">
                  <c:v>10.145110000000001</c:v>
                </c:pt>
                <c:pt idx="133">
                  <c:v>13.72584</c:v>
                </c:pt>
                <c:pt idx="134">
                  <c:v>25.048480000000001</c:v>
                </c:pt>
                <c:pt idx="135">
                  <c:v>36.279910000000001</c:v>
                </c:pt>
                <c:pt idx="136">
                  <c:v>40.883780000000002</c:v>
                </c:pt>
                <c:pt idx="137">
                  <c:v>42.314500000000002</c:v>
                </c:pt>
                <c:pt idx="138">
                  <c:v>48.30442</c:v>
                </c:pt>
                <c:pt idx="139">
                  <c:v>43.768619999999999</c:v>
                </c:pt>
                <c:pt idx="140">
                  <c:v>41.40728</c:v>
                </c:pt>
                <c:pt idx="141">
                  <c:v>37.510779999999997</c:v>
                </c:pt>
                <c:pt idx="142">
                  <c:v>28.352959999999999</c:v>
                </c:pt>
                <c:pt idx="143">
                  <c:v>31.126370000000001</c:v>
                </c:pt>
                <c:pt idx="144">
                  <c:v>30.7271</c:v>
                </c:pt>
                <c:pt idx="145">
                  <c:v>33.067480000000003</c:v>
                </c:pt>
                <c:pt idx="146">
                  <c:v>28.52835</c:v>
                </c:pt>
                <c:pt idx="147">
                  <c:v>28.896470000000001</c:v>
                </c:pt>
                <c:pt idx="148">
                  <c:v>25.411339999999999</c:v>
                </c:pt>
                <c:pt idx="149">
                  <c:v>28.05376</c:v>
                </c:pt>
                <c:pt idx="150">
                  <c:v>28.143370000000001</c:v>
                </c:pt>
                <c:pt idx="151">
                  <c:v>27.311119999999999</c:v>
                </c:pt>
                <c:pt idx="152">
                  <c:v>21.626439999999999</c:v>
                </c:pt>
                <c:pt idx="153">
                  <c:v>16.951550000000001</c:v>
                </c:pt>
                <c:pt idx="154">
                  <c:v>15.806789999999999</c:v>
                </c:pt>
                <c:pt idx="155">
                  <c:v>19.159459999999999</c:v>
                </c:pt>
                <c:pt idx="156">
                  <c:v>19.35894</c:v>
                </c:pt>
                <c:pt idx="157">
                  <c:v>18.302250000000001</c:v>
                </c:pt>
                <c:pt idx="158">
                  <c:v>14.921519999999999</c:v>
                </c:pt>
                <c:pt idx="159">
                  <c:v>12.88884</c:v>
                </c:pt>
                <c:pt idx="160">
                  <c:v>6.0072000000000001</c:v>
                </c:pt>
                <c:pt idx="161">
                  <c:v>2.9281600000000001</c:v>
                </c:pt>
                <c:pt idx="162">
                  <c:v>1.3515900000000001</c:v>
                </c:pt>
                <c:pt idx="163">
                  <c:v>-4.3235599999999996</c:v>
                </c:pt>
                <c:pt idx="164">
                  <c:v>-2.34775</c:v>
                </c:pt>
                <c:pt idx="165">
                  <c:v>-4.6868800000000004</c:v>
                </c:pt>
                <c:pt idx="166">
                  <c:v>-4.70967</c:v>
                </c:pt>
                <c:pt idx="167">
                  <c:v>-13.29144</c:v>
                </c:pt>
                <c:pt idx="168">
                  <c:v>-16.25637</c:v>
                </c:pt>
                <c:pt idx="169">
                  <c:v>-20.660520000000002</c:v>
                </c:pt>
                <c:pt idx="170">
                  <c:v>-17.26099</c:v>
                </c:pt>
                <c:pt idx="171">
                  <c:v>-25.21698</c:v>
                </c:pt>
                <c:pt idx="172">
                  <c:v>-20.130299999999998</c:v>
                </c:pt>
                <c:pt idx="173">
                  <c:v>-22.640699999999999</c:v>
                </c:pt>
                <c:pt idx="174">
                  <c:v>-31.02525</c:v>
                </c:pt>
                <c:pt idx="175">
                  <c:v>-32.189079999999997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A8-4B30-AFB0-211F6534681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Ewartungen für die nächsten sechs Monate</c:v>
                </c:pt>
              </c:strCache>
            </c:strRef>
          </c:tx>
          <c:spPr>
            <a:ln w="31750">
              <a:solidFill>
                <a:schemeClr val="accent2">
                  <a:lumMod val="75000"/>
                </a:schemeClr>
              </a:solidFill>
              <a:prstDash val="solid"/>
            </a:ln>
            <a:effectLst/>
          </c:spPr>
          <c:marker>
            <c:symbol val="none"/>
          </c:marker>
          <c:cat>
            <c:numRef>
              <c:f>Sheet1!$A$230:$A$409</c:f>
              <c:numCache>
                <c:formatCode>m/d/yyyy</c:formatCode>
                <c:ptCount val="180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</c:numCache>
            </c:numRef>
          </c:cat>
          <c:val>
            <c:numRef>
              <c:f>Sheet1!$C$230:$C$409</c:f>
              <c:numCache>
                <c:formatCode>0.0</c:formatCode>
                <c:ptCount val="180"/>
                <c:pt idx="0">
                  <c:v>13.29711</c:v>
                </c:pt>
                <c:pt idx="1">
                  <c:v>14.224270000000001</c:v>
                </c:pt>
                <c:pt idx="2">
                  <c:v>15.92229</c:v>
                </c:pt>
                <c:pt idx="3">
                  <c:v>18.432410000000001</c:v>
                </c:pt>
                <c:pt idx="4">
                  <c:v>21.238949999999999</c:v>
                </c:pt>
                <c:pt idx="5">
                  <c:v>19.4468</c:v>
                </c:pt>
                <c:pt idx="6">
                  <c:v>23.454039999999999</c:v>
                </c:pt>
                <c:pt idx="7">
                  <c:v>24.986730000000001</c:v>
                </c:pt>
                <c:pt idx="8">
                  <c:v>23.345030000000001</c:v>
                </c:pt>
                <c:pt idx="9">
                  <c:v>26.17623</c:v>
                </c:pt>
                <c:pt idx="10">
                  <c:v>26.748349999999999</c:v>
                </c:pt>
                <c:pt idx="11">
                  <c:v>28.917549999999999</c:v>
                </c:pt>
                <c:pt idx="12">
                  <c:v>25.673089999999998</c:v>
                </c:pt>
                <c:pt idx="13">
                  <c:v>24.525590000000001</c:v>
                </c:pt>
                <c:pt idx="14">
                  <c:v>19.76173</c:v>
                </c:pt>
                <c:pt idx="15">
                  <c:v>11.96358</c:v>
                </c:pt>
                <c:pt idx="16">
                  <c:v>9.4434699999999996</c:v>
                </c:pt>
                <c:pt idx="17">
                  <c:v>12.27046</c:v>
                </c:pt>
                <c:pt idx="18">
                  <c:v>5.8154000000000003</c:v>
                </c:pt>
                <c:pt idx="19">
                  <c:v>-0.19950999999999999</c:v>
                </c:pt>
                <c:pt idx="20">
                  <c:v>9.6750000000000003E-2</c:v>
                </c:pt>
                <c:pt idx="21">
                  <c:v>-2.98671</c:v>
                </c:pt>
                <c:pt idx="22">
                  <c:v>-2.39357</c:v>
                </c:pt>
                <c:pt idx="23">
                  <c:v>-8.8873700000000007</c:v>
                </c:pt>
                <c:pt idx="24">
                  <c:v>-4.95486</c:v>
                </c:pt>
                <c:pt idx="25">
                  <c:v>-7.4543499999999998</c:v>
                </c:pt>
                <c:pt idx="26">
                  <c:v>-7.3767800000000001</c:v>
                </c:pt>
                <c:pt idx="27">
                  <c:v>-8.2254500000000004</c:v>
                </c:pt>
                <c:pt idx="28">
                  <c:v>-12.881959999999999</c:v>
                </c:pt>
                <c:pt idx="29">
                  <c:v>-14.56183</c:v>
                </c:pt>
                <c:pt idx="30">
                  <c:v>-20.984449999999999</c:v>
                </c:pt>
                <c:pt idx="31">
                  <c:v>-24.394030000000001</c:v>
                </c:pt>
                <c:pt idx="32">
                  <c:v>-22.012920000000001</c:v>
                </c:pt>
                <c:pt idx="33">
                  <c:v>-17.371870000000001</c:v>
                </c:pt>
                <c:pt idx="34">
                  <c:v>-18.04852</c:v>
                </c:pt>
                <c:pt idx="35">
                  <c:v>-12.847020000000001</c:v>
                </c:pt>
                <c:pt idx="36">
                  <c:v>-6.0584699999999998</c:v>
                </c:pt>
                <c:pt idx="37">
                  <c:v>-0.76080999999999999</c:v>
                </c:pt>
                <c:pt idx="38">
                  <c:v>-0.54139000000000004</c:v>
                </c:pt>
                <c:pt idx="39">
                  <c:v>-0.35870000000000002</c:v>
                </c:pt>
                <c:pt idx="40">
                  <c:v>-6.39642</c:v>
                </c:pt>
                <c:pt idx="41">
                  <c:v>1.8642799999999999</c:v>
                </c:pt>
                <c:pt idx="42">
                  <c:v>4.6669400000000003</c:v>
                </c:pt>
                <c:pt idx="43">
                  <c:v>10.808009999999999</c:v>
                </c:pt>
                <c:pt idx="44">
                  <c:v>15.363619999999999</c:v>
                </c:pt>
                <c:pt idx="45">
                  <c:v>16.65812</c:v>
                </c:pt>
                <c:pt idx="46">
                  <c:v>18.363520000000001</c:v>
                </c:pt>
                <c:pt idx="47">
                  <c:v>17.803439999999998</c:v>
                </c:pt>
                <c:pt idx="48">
                  <c:v>16.157679999999999</c:v>
                </c:pt>
                <c:pt idx="49">
                  <c:v>17.857579999999999</c:v>
                </c:pt>
                <c:pt idx="50">
                  <c:v>13.08722</c:v>
                </c:pt>
                <c:pt idx="51">
                  <c:v>12.348839999999999</c:v>
                </c:pt>
                <c:pt idx="52">
                  <c:v>12.36932</c:v>
                </c:pt>
                <c:pt idx="53">
                  <c:v>9.0755800000000004</c:v>
                </c:pt>
                <c:pt idx="54">
                  <c:v>7.8832199999999997</c:v>
                </c:pt>
                <c:pt idx="55">
                  <c:v>4.9447299999999998</c:v>
                </c:pt>
                <c:pt idx="56">
                  <c:v>-0.58477000000000001</c:v>
                </c:pt>
                <c:pt idx="57">
                  <c:v>-5.1623999999999999</c:v>
                </c:pt>
                <c:pt idx="58">
                  <c:v>-3.7770199999999998</c:v>
                </c:pt>
                <c:pt idx="59">
                  <c:v>-2.7317200000000001</c:v>
                </c:pt>
                <c:pt idx="60">
                  <c:v>-2.05803</c:v>
                </c:pt>
                <c:pt idx="61">
                  <c:v>3.4146800000000002</c:v>
                </c:pt>
                <c:pt idx="62">
                  <c:v>5.5974700000000004</c:v>
                </c:pt>
                <c:pt idx="63">
                  <c:v>6.8314700000000004</c:v>
                </c:pt>
                <c:pt idx="64">
                  <c:v>5.3228099999999996</c:v>
                </c:pt>
                <c:pt idx="65">
                  <c:v>5.0811200000000003</c:v>
                </c:pt>
                <c:pt idx="66">
                  <c:v>7.8294699999999997</c:v>
                </c:pt>
                <c:pt idx="67">
                  <c:v>4.66737</c:v>
                </c:pt>
                <c:pt idx="68">
                  <c:v>1.82212</c:v>
                </c:pt>
                <c:pt idx="69">
                  <c:v>-1.7592399999999999</c:v>
                </c:pt>
                <c:pt idx="70">
                  <c:v>1.9598100000000001</c:v>
                </c:pt>
                <c:pt idx="71">
                  <c:v>0.61909999999999998</c:v>
                </c:pt>
                <c:pt idx="72">
                  <c:v>-8.9871099999999995</c:v>
                </c:pt>
                <c:pt idx="73">
                  <c:v>-10.26909</c:v>
                </c:pt>
                <c:pt idx="74">
                  <c:v>-4.6757799999999996</c:v>
                </c:pt>
                <c:pt idx="75">
                  <c:v>-1.2433399999999999</c:v>
                </c:pt>
                <c:pt idx="76">
                  <c:v>1.6197299999999999</c:v>
                </c:pt>
                <c:pt idx="77">
                  <c:v>0.53946000000000005</c:v>
                </c:pt>
                <c:pt idx="78">
                  <c:v>2.8521000000000001</c:v>
                </c:pt>
                <c:pt idx="79">
                  <c:v>4.5828600000000002</c:v>
                </c:pt>
                <c:pt idx="80">
                  <c:v>3.6290399999999998</c:v>
                </c:pt>
                <c:pt idx="81">
                  <c:v>8.3915500000000005</c:v>
                </c:pt>
                <c:pt idx="82">
                  <c:v>4.2802899999999999</c:v>
                </c:pt>
                <c:pt idx="83">
                  <c:v>6.9611900000000002</c:v>
                </c:pt>
                <c:pt idx="84">
                  <c:v>11.265739999999999</c:v>
                </c:pt>
                <c:pt idx="85">
                  <c:v>8.0873699999999999</c:v>
                </c:pt>
                <c:pt idx="86">
                  <c:v>9.6387599999999996</c:v>
                </c:pt>
                <c:pt idx="87">
                  <c:v>9.9664099999999998</c:v>
                </c:pt>
                <c:pt idx="88">
                  <c:v>12.17634</c:v>
                </c:pt>
                <c:pt idx="89">
                  <c:v>14.39066</c:v>
                </c:pt>
                <c:pt idx="90">
                  <c:v>13.94115</c:v>
                </c:pt>
                <c:pt idx="91">
                  <c:v>10.82136</c:v>
                </c:pt>
                <c:pt idx="92">
                  <c:v>16.491849999999999</c:v>
                </c:pt>
                <c:pt idx="93">
                  <c:v>15.198029999999999</c:v>
                </c:pt>
                <c:pt idx="94">
                  <c:v>15.628019999999999</c:v>
                </c:pt>
                <c:pt idx="95">
                  <c:v>13.74926</c:v>
                </c:pt>
                <c:pt idx="96">
                  <c:v>14.84027</c:v>
                </c:pt>
                <c:pt idx="97">
                  <c:v>12.410920000000001</c:v>
                </c:pt>
                <c:pt idx="98">
                  <c:v>12.180999999999999</c:v>
                </c:pt>
                <c:pt idx="99">
                  <c:v>6.6106800000000003</c:v>
                </c:pt>
                <c:pt idx="100">
                  <c:v>3.6324100000000001</c:v>
                </c:pt>
                <c:pt idx="101">
                  <c:v>1.6053900000000001</c:v>
                </c:pt>
                <c:pt idx="102">
                  <c:v>2.0911200000000001</c:v>
                </c:pt>
                <c:pt idx="103">
                  <c:v>3.2911000000000001</c:v>
                </c:pt>
                <c:pt idx="104">
                  <c:v>2.9975900000000002</c:v>
                </c:pt>
                <c:pt idx="105">
                  <c:v>0.63783999999999996</c:v>
                </c:pt>
                <c:pt idx="106">
                  <c:v>0.64488000000000001</c:v>
                </c:pt>
                <c:pt idx="107">
                  <c:v>-5.2177600000000002</c:v>
                </c:pt>
                <c:pt idx="108">
                  <c:v>-9.7101299999999995</c:v>
                </c:pt>
                <c:pt idx="109">
                  <c:v>-18.149930000000001</c:v>
                </c:pt>
                <c:pt idx="110">
                  <c:v>-12.91371</c:v>
                </c:pt>
                <c:pt idx="111">
                  <c:v>-11.62832</c:v>
                </c:pt>
                <c:pt idx="112">
                  <c:v>-13.279579999999999</c:v>
                </c:pt>
                <c:pt idx="113">
                  <c:v>-20.135429999999999</c:v>
                </c:pt>
                <c:pt idx="114">
                  <c:v>-23.8599</c:v>
                </c:pt>
                <c:pt idx="115">
                  <c:v>-25.58999</c:v>
                </c:pt>
                <c:pt idx="116">
                  <c:v>-23.16159</c:v>
                </c:pt>
                <c:pt idx="117">
                  <c:v>-24.543060000000001</c:v>
                </c:pt>
                <c:pt idx="118">
                  <c:v>-21.421759999999999</c:v>
                </c:pt>
                <c:pt idx="119">
                  <c:v>-20.542349999999999</c:v>
                </c:pt>
                <c:pt idx="120">
                  <c:v>-9.1146200000000004</c:v>
                </c:pt>
                <c:pt idx="121">
                  <c:v>-13.429040000000001</c:v>
                </c:pt>
                <c:pt idx="122">
                  <c:v>-36.761650000000003</c:v>
                </c:pt>
                <c:pt idx="123">
                  <c:v>-49.288209999999999</c:v>
                </c:pt>
                <c:pt idx="124">
                  <c:v>-34.282029999999999</c:v>
                </c:pt>
                <c:pt idx="125">
                  <c:v>-5.82254</c:v>
                </c:pt>
                <c:pt idx="126">
                  <c:v>8.6470699999999994</c:v>
                </c:pt>
                <c:pt idx="127">
                  <c:v>12.68022</c:v>
                </c:pt>
                <c:pt idx="128">
                  <c:v>15.17989</c:v>
                </c:pt>
                <c:pt idx="129">
                  <c:v>16.325140000000001</c:v>
                </c:pt>
                <c:pt idx="130">
                  <c:v>8.0711999999999993</c:v>
                </c:pt>
                <c:pt idx="131">
                  <c:v>11.60812</c:v>
                </c:pt>
                <c:pt idx="132">
                  <c:v>8.8040500000000002</c:v>
                </c:pt>
                <c:pt idx="133">
                  <c:v>13.659840000000001</c:v>
                </c:pt>
                <c:pt idx="134">
                  <c:v>20.923010000000001</c:v>
                </c:pt>
                <c:pt idx="135">
                  <c:v>21.533110000000001</c:v>
                </c:pt>
                <c:pt idx="136">
                  <c:v>16.01953</c:v>
                </c:pt>
                <c:pt idx="137">
                  <c:v>16.44848</c:v>
                </c:pt>
                <c:pt idx="138">
                  <c:v>16.2834</c:v>
                </c:pt>
                <c:pt idx="139">
                  <c:v>11.679790000000001</c:v>
                </c:pt>
                <c:pt idx="140">
                  <c:v>8.0295000000000005</c:v>
                </c:pt>
                <c:pt idx="141">
                  <c:v>7.4538399999999996</c:v>
                </c:pt>
                <c:pt idx="142">
                  <c:v>-0.24318999999999999</c:v>
                </c:pt>
                <c:pt idx="143">
                  <c:v>-0.67501</c:v>
                </c:pt>
                <c:pt idx="144">
                  <c:v>4.6361100000000004</c:v>
                </c:pt>
                <c:pt idx="145">
                  <c:v>4.8216700000000001</c:v>
                </c:pt>
                <c:pt idx="146">
                  <c:v>-47.352870000000003</c:v>
                </c:pt>
                <c:pt idx="147">
                  <c:v>-36.724249999999998</c:v>
                </c:pt>
                <c:pt idx="148">
                  <c:v>-32.161720000000003</c:v>
                </c:pt>
                <c:pt idx="149">
                  <c:v>-27.55527</c:v>
                </c:pt>
                <c:pt idx="150">
                  <c:v>-37.770479999999999</c:v>
                </c:pt>
                <c:pt idx="151">
                  <c:v>-35.183280000000003</c:v>
                </c:pt>
                <c:pt idx="152">
                  <c:v>-42.133650000000003</c:v>
                </c:pt>
                <c:pt idx="153">
                  <c:v>-46.692430000000002</c:v>
                </c:pt>
                <c:pt idx="154">
                  <c:v>-34.219320000000003</c:v>
                </c:pt>
                <c:pt idx="155">
                  <c:v>-25.959230000000002</c:v>
                </c:pt>
                <c:pt idx="156">
                  <c:v>-22.127330000000001</c:v>
                </c:pt>
                <c:pt idx="157">
                  <c:v>-12.80758</c:v>
                </c:pt>
                <c:pt idx="158">
                  <c:v>-11.126049999999999</c:v>
                </c:pt>
                <c:pt idx="159">
                  <c:v>-12.454029999999999</c:v>
                </c:pt>
                <c:pt idx="160">
                  <c:v>-17.138259999999999</c:v>
                </c:pt>
                <c:pt idx="161">
                  <c:v>-33.364690000000003</c:v>
                </c:pt>
                <c:pt idx="162">
                  <c:v>-28.917459999999998</c:v>
                </c:pt>
                <c:pt idx="163">
                  <c:v>-29.327829999999999</c:v>
                </c:pt>
                <c:pt idx="164">
                  <c:v>-30.069769999999998</c:v>
                </c:pt>
                <c:pt idx="165">
                  <c:v>-26.087499999999999</c:v>
                </c:pt>
                <c:pt idx="166">
                  <c:v>-22.18797</c:v>
                </c:pt>
                <c:pt idx="167">
                  <c:v>-34.727150000000002</c:v>
                </c:pt>
                <c:pt idx="168">
                  <c:v>-29.68779</c:v>
                </c:pt>
                <c:pt idx="169">
                  <c:v>-32.094819999999999</c:v>
                </c:pt>
                <c:pt idx="170">
                  <c:v>-26.207439999999998</c:v>
                </c:pt>
                <c:pt idx="171">
                  <c:v>-18.76004</c:v>
                </c:pt>
                <c:pt idx="172">
                  <c:v>-17.775259999999999</c:v>
                </c:pt>
                <c:pt idx="173">
                  <c:v>-17.566770000000002</c:v>
                </c:pt>
                <c:pt idx="174">
                  <c:v>-17.076070000000001</c:v>
                </c:pt>
                <c:pt idx="175">
                  <c:v>-23.14676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A8-4B30-AFB0-211F653468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5310976"/>
        <c:axId val="205452800"/>
      </c:lineChart>
      <c:dateAx>
        <c:axId val="20531097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11430">
            <a:solidFill>
              <a:schemeClr val="bg2">
                <a:lumMod val="7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05452800"/>
        <c:crosses val="autoZero"/>
        <c:auto val="1"/>
        <c:lblOffset val="100"/>
        <c:baseTimeUnit val="months"/>
        <c:majorUnit val="1"/>
        <c:majorTimeUnit val="years"/>
        <c:minorUnit val="12"/>
      </c:dateAx>
      <c:valAx>
        <c:axId val="205452800"/>
        <c:scaling>
          <c:orientation val="minMax"/>
        </c:scaling>
        <c:delete val="0"/>
        <c:axPos val="l"/>
        <c:majorGridlines>
          <c:spPr>
            <a:ln w="6350"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sz="1000" b="0" dirty="0">
                    <a:latin typeface="+mn-lt"/>
                  </a:rPr>
                  <a:t>Saldo</a:t>
                </a:r>
                <a:r>
                  <a:rPr lang="de-DE" sz="1000" b="0" baseline="0" dirty="0">
                    <a:latin typeface="+mn-lt"/>
                  </a:rPr>
                  <a:t> der positiven und negativen Meldungen</a:t>
                </a:r>
                <a:endParaRPr lang="de-DE" sz="1000" b="0" dirty="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8250417357531277E-2"/>
              <c:y val="6.0535081990192779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43">
            <a:solidFill>
              <a:schemeClr val="bg2">
                <a:lumMod val="7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05310976"/>
        <c:crosses val="autoZero"/>
        <c:crossBetween val="midCat"/>
        <c:majorUnit val="10"/>
        <c:minorUnit val="10"/>
      </c:valAx>
      <c:spPr>
        <a:noFill/>
        <a:ln w="25144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</c:legendEntry>
      <c:layout>
        <c:manualLayout>
          <c:xMode val="edge"/>
          <c:yMode val="edge"/>
          <c:x val="0.27773112215653373"/>
          <c:y val="0.91901788684242725"/>
          <c:w val="0.53781624724314558"/>
          <c:h val="6.1243026884101368E-2"/>
        </c:manualLayout>
      </c:layout>
      <c:overlay val="0"/>
      <c:spPr>
        <a:noFill/>
        <a:ln w="12572">
          <a:noFill/>
          <a:prstDash val="solid"/>
        </a:ln>
        <a:effectLst/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F04DA-029B-4821-9DF5-8DA23FE762D5}" type="datetimeFigureOut">
              <a:rPr lang="de-DE" smtClean="0"/>
              <a:t>26.08.2024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40A7D-51B9-4258-97E5-EDA9ACFFE05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523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40A7D-51B9-4258-97E5-EDA9ACFFE057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829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4997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9389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484586"/>
            <a:ext cx="1943100" cy="437316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4586"/>
            <a:ext cx="5676900" cy="437316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460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1047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3399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10850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9594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24419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34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836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>
              <a:sym typeface="Symbol" pitchFamily="18" charset="2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4542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7"/>
          <p:cNvSpPr>
            <a:spLocks noChangeArrowheads="1"/>
          </p:cNvSpPr>
          <p:nvPr userDrawn="1"/>
        </p:nvSpPr>
        <p:spPr bwMode="auto">
          <a:xfrm>
            <a:off x="3177" y="4898231"/>
            <a:ext cx="7561261" cy="134541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>
                <a:sym typeface="Symbol" pitchFamily="18" charset="2"/>
              </a:rPr>
              <a:t>Mastertextformat bearbeiten</a:t>
            </a:r>
          </a:p>
          <a:p>
            <a:pPr lvl="1"/>
            <a:r>
              <a:rPr lang="de-DE">
                <a:sym typeface="Symbol" pitchFamily="18" charset="2"/>
              </a:rPr>
              <a:t>Zweite Ebene</a:t>
            </a:r>
          </a:p>
          <a:p>
            <a:pPr lvl="2"/>
            <a:r>
              <a:rPr lang="de-DE">
                <a:sym typeface="Symbol" pitchFamily="18" charset="2"/>
              </a:rPr>
              <a:t>Dritte Ebene</a:t>
            </a:r>
          </a:p>
          <a:p>
            <a:pPr lvl="3"/>
            <a:r>
              <a:rPr lang="de-DE">
                <a:sym typeface="Symbol" pitchFamily="18" charset="2"/>
              </a:rPr>
              <a:t>Vierte Ebene</a:t>
            </a:r>
          </a:p>
          <a:p>
            <a:pPr lvl="4"/>
            <a:r>
              <a:rPr lang="de-DE">
                <a:sym typeface="Symbol" pitchFamily="18" charset="2"/>
              </a:rPr>
              <a:t>Fünfte Ebene</a:t>
            </a: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4585"/>
            <a:ext cx="77724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1030" name="Rectangle 80"/>
          <p:cNvSpPr>
            <a:spLocks noChangeArrowheads="1"/>
          </p:cNvSpPr>
          <p:nvPr userDrawn="1"/>
        </p:nvSpPr>
        <p:spPr bwMode="auto">
          <a:xfrm>
            <a:off x="3177" y="135733"/>
            <a:ext cx="7017095" cy="322659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09" name="Text Box 85"/>
          <p:cNvSpPr txBox="1">
            <a:spLocks noChangeArrowheads="1"/>
          </p:cNvSpPr>
          <p:nvPr userDrawn="1"/>
        </p:nvSpPr>
        <p:spPr bwMode="auto">
          <a:xfrm>
            <a:off x="676275" y="209552"/>
            <a:ext cx="38957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373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563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754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944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4021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859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3165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773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000" dirty="0">
                <a:solidFill>
                  <a:srgbClr val="000000"/>
                </a:solidFill>
                <a:latin typeface="Arial" pitchFamily="34" charset="0"/>
              </a:rPr>
              <a:t> ArGeZ Arbeitsgemeinschaft Zulieferindustrie</a:t>
            </a:r>
          </a:p>
        </p:txBody>
      </p:sp>
      <p:sp>
        <p:nvSpPr>
          <p:cNvPr id="1032" name="Rectangle 94"/>
          <p:cNvSpPr>
            <a:spLocks noChangeArrowheads="1"/>
          </p:cNvSpPr>
          <p:nvPr userDrawn="1"/>
        </p:nvSpPr>
        <p:spPr bwMode="auto">
          <a:xfrm>
            <a:off x="8316416" y="134542"/>
            <a:ext cx="827583" cy="323850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3" name="Rectangle 96"/>
          <p:cNvSpPr>
            <a:spLocks noChangeArrowheads="1"/>
          </p:cNvSpPr>
          <p:nvPr userDrawn="1"/>
        </p:nvSpPr>
        <p:spPr bwMode="auto">
          <a:xfrm>
            <a:off x="7564438" y="4898231"/>
            <a:ext cx="1579562" cy="134541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36" name="Text Box 112"/>
          <p:cNvSpPr txBox="1">
            <a:spLocks noChangeArrowheads="1"/>
          </p:cNvSpPr>
          <p:nvPr userDrawn="1"/>
        </p:nvSpPr>
        <p:spPr bwMode="auto">
          <a:xfrm>
            <a:off x="8172400" y="4857779"/>
            <a:ext cx="88004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373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563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754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944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4021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859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3165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773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Arial" pitchFamily="34" charset="0"/>
              </a:rPr>
              <a:t>www.argez.de</a:t>
            </a:r>
          </a:p>
        </p:txBody>
      </p:sp>
      <p:pic>
        <p:nvPicPr>
          <p:cNvPr id="1037" name="Picture 118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24138" y="83836"/>
            <a:ext cx="1292278" cy="42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49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  <a:sym typeface="Symbol" pitchFamily="18" charset="2"/>
        </a:defRPr>
      </a:lvl1pPr>
      <a:lvl2pPr marL="742950" indent="-28575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202736"/>
              </p:ext>
            </p:extLst>
          </p:nvPr>
        </p:nvGraphicFramePr>
        <p:xfrm>
          <a:off x="280193" y="1108672"/>
          <a:ext cx="8454382" cy="3538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0"/>
            <a:ext cx="8382000" cy="857250"/>
          </a:xfrm>
        </p:spPr>
        <p:txBody>
          <a:bodyPr/>
          <a:lstStyle/>
          <a:p>
            <a:pPr eaLnBrk="1" hangingPunct="1"/>
            <a:br>
              <a:rPr lang="de-DE" sz="900" i="1" dirty="0"/>
            </a:br>
            <a:endParaRPr lang="de-DE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85800" y="484585"/>
            <a:ext cx="84582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srgbClr val="475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Geschäftsklima Zulieferindustrie Deutschland August 2024</a:t>
            </a:r>
          </a:p>
        </p:txBody>
      </p:sp>
      <p:sp>
        <p:nvSpPr>
          <p:cNvPr id="2053" name="Text Box 117"/>
          <p:cNvSpPr txBox="1">
            <a:spLocks noChangeArrowheads="1"/>
          </p:cNvSpPr>
          <p:nvPr/>
        </p:nvSpPr>
        <p:spPr bwMode="auto">
          <a:xfrm>
            <a:off x="-3674" y="4713776"/>
            <a:ext cx="82092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000000"/>
                </a:solidFill>
                <a:latin typeface="Arial" charset="0"/>
                <a:cs typeface="Arial" charset="0"/>
              </a:rPr>
              <a:t>Quelle: Ifo München, ArGeZ Arbeitsgemeinschaft Zulieferindustrie, Saisonbereinigt, Saldo aus positiven und negativen Bewertungen</a:t>
            </a:r>
          </a:p>
        </p:txBody>
      </p:sp>
    </p:spTree>
    <p:extLst>
      <p:ext uri="{BB962C8B-B14F-4D97-AF65-F5344CB8AC3E}">
        <p14:creationId xmlns:p14="http://schemas.microsoft.com/office/powerpoint/2010/main" val="356898035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Bildschirmpräsentation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Standarddesign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Sophie Steffen</dc:creator>
  <cp:lastModifiedBy>van de Sand, Tillman</cp:lastModifiedBy>
  <cp:revision>198</cp:revision>
  <dcterms:created xsi:type="dcterms:W3CDTF">2019-02-20T12:14:37Z</dcterms:created>
  <dcterms:modified xsi:type="dcterms:W3CDTF">2024-08-26T08:24:44Z</dcterms:modified>
</cp:coreProperties>
</file>